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9"/>
  </p:notesMasterIdLst>
  <p:sldIdLst>
    <p:sldId id="256" r:id="rId3"/>
    <p:sldId id="257" r:id="rId4"/>
    <p:sldId id="259" r:id="rId5"/>
    <p:sldId id="262" r:id="rId6"/>
    <p:sldId id="263" r:id="rId7"/>
    <p:sldId id="264" r:id="rId8"/>
    <p:sldId id="267" r:id="rId9"/>
    <p:sldId id="268" r:id="rId10"/>
    <p:sldId id="269" r:id="rId11"/>
    <p:sldId id="270" r:id="rId12"/>
    <p:sldId id="369" r:id="rId13"/>
    <p:sldId id="370" r:id="rId14"/>
    <p:sldId id="371" r:id="rId15"/>
    <p:sldId id="372" r:id="rId16"/>
    <p:sldId id="378" r:id="rId17"/>
    <p:sldId id="373" r:id="rId18"/>
    <p:sldId id="374" r:id="rId19"/>
    <p:sldId id="375" r:id="rId20"/>
    <p:sldId id="376" r:id="rId21"/>
    <p:sldId id="377" r:id="rId22"/>
    <p:sldId id="276" r:id="rId23"/>
    <p:sldId id="277" r:id="rId24"/>
    <p:sldId id="278" r:id="rId25"/>
    <p:sldId id="279" r:id="rId26"/>
    <p:sldId id="280" r:id="rId27"/>
    <p:sldId id="281" r:id="rId28"/>
    <p:sldId id="298" r:id="rId29"/>
    <p:sldId id="299" r:id="rId30"/>
    <p:sldId id="300" r:id="rId31"/>
    <p:sldId id="301" r:id="rId32"/>
    <p:sldId id="303" r:id="rId33"/>
    <p:sldId id="304" r:id="rId34"/>
    <p:sldId id="305" r:id="rId35"/>
    <p:sldId id="306" r:id="rId36"/>
    <p:sldId id="379" r:id="rId37"/>
    <p:sldId id="308" r:id="rId38"/>
    <p:sldId id="309" r:id="rId39"/>
    <p:sldId id="310" r:id="rId40"/>
    <p:sldId id="311" r:id="rId41"/>
    <p:sldId id="312" r:id="rId42"/>
    <p:sldId id="313" r:id="rId43"/>
    <p:sldId id="314" r:id="rId44"/>
    <p:sldId id="315" r:id="rId45"/>
    <p:sldId id="316" r:id="rId46"/>
    <p:sldId id="380" r:id="rId47"/>
    <p:sldId id="38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7" r:id="rId77"/>
    <p:sldId id="381" r:id="rId78"/>
    <p:sldId id="382" r:id="rId79"/>
    <p:sldId id="350" r:id="rId80"/>
    <p:sldId id="351" r:id="rId81"/>
    <p:sldId id="352" r:id="rId82"/>
    <p:sldId id="354" r:id="rId83"/>
    <p:sldId id="355" r:id="rId84"/>
    <p:sldId id="356" r:id="rId85"/>
    <p:sldId id="357" r:id="rId86"/>
    <p:sldId id="358" r:id="rId87"/>
    <p:sldId id="383" r:id="rId88"/>
    <p:sldId id="359" r:id="rId89"/>
    <p:sldId id="360" r:id="rId90"/>
    <p:sldId id="361" r:id="rId91"/>
    <p:sldId id="363" r:id="rId92"/>
    <p:sldId id="364" r:id="rId93"/>
    <p:sldId id="365" r:id="rId94"/>
    <p:sldId id="366" r:id="rId95"/>
    <p:sldId id="367" r:id="rId96"/>
    <p:sldId id="384" r:id="rId97"/>
    <p:sldId id="385"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79" autoAdjust="0"/>
  </p:normalViewPr>
  <p:slideViewPr>
    <p:cSldViewPr snapToGrid="0" snapToObjects="1">
      <p:cViewPr varScale="1">
        <p:scale>
          <a:sx n="129" d="100"/>
          <a:sy n="129" d="100"/>
        </p:scale>
        <p:origin x="-312"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printerSettings" Target="printerSettings/printerSettings1.bin"/><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They could have used this fun</a:t>
            </a:r>
            <a:r>
              <a:rPr lang="en-US" baseline="0" dirty="0" smtClean="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But who has time for that on deadline? This reporter</a:t>
            </a:r>
            <a:r>
              <a:rPr lang="en-US" baseline="0" dirty="0" smtClean="0"/>
              <a:t> could have just written a story based on old data, which was already analyzed by a think tank, and called it a day. But he called in our </a:t>
            </a:r>
            <a:r>
              <a:rPr lang="en-US" baseline="0" dirty="0" smtClean="0"/>
              <a:t>the nerds — our data editor and me — and </a:t>
            </a:r>
            <a:r>
              <a:rPr lang="en-US" baseline="0" dirty="0" smtClean="0"/>
              <a:t>what do you know </a:t>
            </a:r>
            <a:r>
              <a:rPr lang="mr-IN" baseline="0" dirty="0" smtClean="0"/>
              <a:t>…</a:t>
            </a:r>
            <a:endParaRPr lang="en-US" baseline="0" dirty="0" smtClean="0"/>
          </a:p>
          <a:p>
            <a:pPr marL="0" lvl="0" indent="0"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There was a better</a:t>
            </a:r>
            <a:r>
              <a:rPr lang="en-US" baseline="0" dirty="0" smtClean="0"/>
              <a:t> way! The FEC has a whole interface just for programmers to go and get it’s data, and it’s super straightforward.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You just go to a </a:t>
            </a:r>
            <a:r>
              <a:rPr lang="en-US" baseline="0" dirty="0" err="1" smtClean="0"/>
              <a:t>url</a:t>
            </a:r>
            <a:r>
              <a:rPr lang="en-US" baseline="0" dirty="0" smtClean="0"/>
              <a:t> that asks for the data you want, and like magic, it’s there. </a:t>
            </a:r>
            <a:r>
              <a:rPr lang="en-US" baseline="0" dirty="0" smtClean="0"/>
              <a:t>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Not wizardry </a:t>
            </a:r>
            <a:r>
              <a:rPr lang="mr-IN" baseline="0" dirty="0" smtClean="0"/>
              <a:t>–</a:t>
            </a:r>
            <a:r>
              <a:rPr lang="en-US" baseline="0" dirty="0" smtClean="0"/>
              <a:t> application programmer interface</a:t>
            </a:r>
          </a:p>
          <a:p>
            <a:pPr marL="0" lvl="0" indent="0"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Here’s another one. You may remember this tweet from last year, when the president said we were hitting ISIS “much harder” after an attack in New York City. The president has a tendency to </a:t>
            </a:r>
            <a:r>
              <a:rPr lang="mr-IN" baseline="0" dirty="0" smtClean="0"/>
              <a:t>…</a:t>
            </a:r>
            <a:r>
              <a:rPr lang="en-US" baseline="0" dirty="0" smtClean="0"/>
              <a:t> </a:t>
            </a:r>
            <a:r>
              <a:rPr lang="en-US" baseline="0" dirty="0" err="1" smtClean="0"/>
              <a:t>exaerate</a:t>
            </a:r>
            <a:r>
              <a:rPr lang="en-US" baseline="0" dirty="0" smtClean="0"/>
              <a:t> </a:t>
            </a:r>
            <a:r>
              <a:rPr lang="en-US" baseline="0" dirty="0" smtClean="0"/>
              <a:t>.. So we wanted to know if this was true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So I wrote code that looked for patterns</a:t>
            </a:r>
            <a:r>
              <a:rPr lang="en-US" baseline="0" dirty="0" smtClean="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HTML, XML, LaTeX</a:t>
            </a:r>
            <a:endParaRPr/>
          </a:p>
          <a:p>
            <a:pPr marL="0" lvl="0" indent="0">
              <a:spcBef>
                <a:spcPts val="0"/>
              </a:spcBef>
              <a:spcAft>
                <a:spcPts val="0"/>
              </a:spcAft>
              <a:buNone/>
            </a:pPr>
            <a:endParaRPr/>
          </a:p>
          <a:p>
            <a:pPr marL="0" lvl="0" indent="0">
              <a:spcBef>
                <a:spcPts val="0"/>
              </a:spcBef>
              <a:spcAft>
                <a:spcPts val="0"/>
              </a:spcAft>
              <a:buNone/>
            </a:pPr>
            <a:r>
              <a:rPr lang="en"/>
              <a:t>HTML: Hypertext markup language</a:t>
            </a:r>
            <a:endParaRPr/>
          </a:p>
          <a:p>
            <a:pPr marL="0" lvl="0" indent="0" rtl="0">
              <a:spcBef>
                <a:spcPts val="0"/>
              </a:spcBef>
              <a:spcAft>
                <a:spcPts val="0"/>
              </a:spcAft>
              <a:buNone/>
            </a:pPr>
            <a:r>
              <a:rPr lang="en"/>
              <a:t>XML: Extensible markup language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(these examples are going to be times-heavy bc it’s sometimes hard to know the backstory of a data-assisted story unless you were there)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I’m a member of the interactive news team at the New York Times. We work on a variety of projects, but we often end up being pulled in when reporters get stuck trying to get a full understanding of a data collection. We pitch in when the data is hard to get. We pitch in when the format is unusable. We pitch in when there’s just too much data. And we pitch in when it feels like there should be a data set but it’s just not clear where. When you read the resulting stories, sometimes it’s clear how data contributed. Sometimes you’d have no idea. So I’m here today to tell the data stories behind the stories. This is what happens when you put programmers in your newsroom and give them a little flexibility.</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s://www.nytimes.com/interactive/2018/03/30/upshot/crime-immigration-myth.html" TargetMode="External"/><Relationship Id="rId4" Type="http://schemas.openxmlformats.org/officeDocument/2006/relationships/hyperlink" Target="https://www.washingtonpost.com/graphics/2018/local/dc-riots-1968" TargetMode="External"/><Relationship Id="rId5" Type="http://schemas.openxmlformats.org/officeDocument/2006/relationships/hyperlink" Target="https://qz.com/1242512/we-won-our-lawsuit-against-the-us-government-over-paywalled-immigration-data/" TargetMode="External"/><Relationship Id="rId6" Type="http://schemas.openxmlformats.org/officeDocument/2006/relationships/hyperlink" Target="https://www.axios.com/oklahoma-teachers-brace-themselves-6c21da6f-06ef-474c-a2e8-ca84e7d53828.html" TargetMode="External"/><Relationship Id="rId7" Type="http://schemas.openxmlformats.org/officeDocument/2006/relationships/hyperlink" Target="https://www.washingtonpost.com/news/dr-gridlock/wp/2018/04/04/more-dogs-die-on-united-than-on-any-other-airline-heres-why"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en.wikipedia.org/wiki/Markup_languag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7.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smtClean="0"/>
              <a:t>Sean McMinn</a:t>
            </a:r>
            <a:endParaRPr dirty="0"/>
          </a:p>
          <a:p>
            <a:pPr marL="0" lvl="0" indent="0" rtl="0">
              <a:spcBef>
                <a:spcPts val="0"/>
              </a:spcBef>
              <a:spcAft>
                <a:spcPts val="0"/>
              </a:spcAft>
              <a:buNone/>
            </a:pPr>
            <a:r>
              <a:rPr lang="en" sz="2400" dirty="0"/>
              <a:t>https://</a:t>
            </a:r>
            <a:r>
              <a:rPr lang="en" sz="2400" dirty="0" smtClean="0"/>
              <a:t>github.com/</a:t>
            </a:r>
            <a:r>
              <a:rPr lang="en-US" sz="2400" dirty="0" err="1" smtClean="0"/>
              <a:t>shmcminn</a:t>
            </a:r>
            <a:r>
              <a:rPr lang="en" sz="2400" dirty="0" smtClean="0"/>
              <a:t>/digitalframeworks-s</a:t>
            </a:r>
            <a:r>
              <a:rPr lang="en-US" sz="2400" dirty="0" err="1" smtClean="0"/>
              <a:t>ummer</a:t>
            </a:r>
            <a:r>
              <a:rPr lang="en" sz="2400" dirty="0" smtClean="0"/>
              <a:t>18</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upon a time...</a:t>
            </a:r>
            <a:endParaRPr dirty="0"/>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smtClean="0"/>
              <a:t>...</a:t>
            </a:r>
            <a:r>
              <a:rPr lang="en-US" sz="6000" dirty="0" smtClean="0"/>
              <a:t>a reporter was</a:t>
            </a:r>
          </a:p>
          <a:p>
            <a:pPr marL="0" lvl="0" indent="0" algn="r" rtl="0">
              <a:spcBef>
                <a:spcPts val="0"/>
              </a:spcBef>
              <a:spcAft>
                <a:spcPts val="1600"/>
              </a:spcAft>
              <a:buNone/>
            </a:pPr>
            <a:r>
              <a:rPr lang="en-US" sz="6000" dirty="0" smtClean="0"/>
              <a:t>on a tight deadline</a:t>
            </a:r>
          </a:p>
          <a:p>
            <a:pPr marL="0" lvl="0" indent="0" algn="r" rtl="0">
              <a:spcBef>
                <a:spcPts val="0"/>
              </a:spcBef>
              <a:spcAft>
                <a:spcPts val="1600"/>
              </a:spcAft>
              <a:buNone/>
            </a:pPr>
            <a:r>
              <a:rPr lang="en-US" sz="6000" dirty="0" smtClean="0"/>
              <a:t>(!)</a:t>
            </a:r>
            <a:endParaRPr sz="6000"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smtClean="0"/>
              <a:t>API</a:t>
            </a:r>
            <a:endParaRPr lang="en-US" sz="9600" dirty="0"/>
          </a:p>
        </p:txBody>
      </p:sp>
    </p:spTree>
    <p:extLst>
      <p:ext uri="{BB962C8B-B14F-4D97-AF65-F5344CB8AC3E}">
        <p14:creationId xmlns:p14="http://schemas.microsoft.com/office/powerpoint/2010/main" val="4101572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12944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smtClean="0"/>
              <a:t>Sean McMinn</a:t>
            </a:r>
            <a:r>
              <a:rPr lang="en" dirty="0" smtClean="0"/>
              <a:t>. </a:t>
            </a:r>
            <a:r>
              <a:rPr lang="en" dirty="0"/>
              <a:t>When I’m not standing up here, I’m busy being a </a:t>
            </a:r>
            <a:r>
              <a:rPr lang="en-US" dirty="0" smtClean="0"/>
              <a:t>data reporter at CQ and Roll Call</a:t>
            </a:r>
            <a:r>
              <a:rPr lang="en" dirty="0" smtClean="0"/>
              <a:t>, </a:t>
            </a:r>
            <a:r>
              <a:rPr lang="en" dirty="0"/>
              <a:t>where I </a:t>
            </a:r>
            <a:r>
              <a:rPr lang="en-US" dirty="0" smtClean="0"/>
              <a:t>make graphics and write stories based on </a:t>
            </a:r>
            <a:r>
              <a:rPr lang="en-US" sz="4800" dirty="0" smtClean="0"/>
              <a:t>*~data~*</a:t>
            </a:r>
            <a:endParaRPr sz="4800" dirty="0"/>
          </a:p>
          <a:p>
            <a:pPr marL="0" lvl="0" indent="0" rtl="0">
              <a:spcBef>
                <a:spcPts val="16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9" name="Shape 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3" name="Shape 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0" name="Shape 2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4" name="Shape 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https://www.nytimes.com/2016/11/13/world/guantanamo-bay-doctors-abuse.html</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We’ll start class with any examples you all saw during the week that are relevant to the kinds of things we’ve been working on. (In general, you are expected to read/watch/absorb the news)</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Stories</a:t>
            </a:r>
            <a:endParaRPr/>
          </a:p>
        </p:txBody>
      </p:sp>
      <p:sp>
        <p:nvSpPr>
          <p:cNvPr id="447" name="Shape 4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We’ll start each class with a few data stories you have seen during the week. They could be visuals, text, video, whatever. I’ll generally randomly call on people, so please have one prepared (you should be able to describe it well enough that we can find it by googling and pull it up).</a:t>
            </a:r>
            <a:endParaRPr/>
          </a:p>
          <a:p>
            <a:pPr marL="457200" lvl="0" indent="-317500" rtl="0">
              <a:spcBef>
                <a:spcPts val="1600"/>
              </a:spcBef>
              <a:spcAft>
                <a:spcPts val="0"/>
              </a:spcAft>
              <a:buSzPts val="1400"/>
              <a:buChar char="●"/>
            </a:pPr>
            <a:r>
              <a:rPr lang="en" sz="1400" u="sng">
                <a:solidFill>
                  <a:schemeClr val="hlink"/>
                </a:solidFill>
                <a:hlinkClick r:id="rId3"/>
              </a:rPr>
              <a:t>https://www.nytimes.com/interactive/2018/03/30/upshot/crime-immigration-myth.html</a:t>
            </a:r>
            <a:endParaRPr sz="1400"/>
          </a:p>
          <a:p>
            <a:pPr marL="457200" lvl="0" indent="-317500" rtl="0">
              <a:spcBef>
                <a:spcPts val="0"/>
              </a:spcBef>
              <a:spcAft>
                <a:spcPts val="0"/>
              </a:spcAft>
              <a:buSzPts val="1400"/>
              <a:buChar char="●"/>
            </a:pPr>
            <a:r>
              <a:rPr lang="en" sz="1400" u="sng">
                <a:solidFill>
                  <a:schemeClr val="hlink"/>
                </a:solidFill>
                <a:hlinkClick r:id="rId4"/>
              </a:rPr>
              <a:t>https://www.washingtonpost.com/graphics/2018/local/dc-riots-1968</a:t>
            </a:r>
            <a:endParaRPr sz="1400"/>
          </a:p>
          <a:p>
            <a:pPr marL="457200" lvl="0" indent="-317500" rtl="0">
              <a:spcBef>
                <a:spcPts val="0"/>
              </a:spcBef>
              <a:spcAft>
                <a:spcPts val="0"/>
              </a:spcAft>
              <a:buSzPts val="1400"/>
              <a:buChar char="●"/>
            </a:pPr>
            <a:r>
              <a:rPr lang="en" sz="1400" u="sng">
                <a:solidFill>
                  <a:schemeClr val="hlink"/>
                </a:solidFill>
                <a:hlinkClick r:id="rId5"/>
              </a:rPr>
              <a:t>https://qz.com/1242512/we-won-our-lawsuit-against-the-us-government-over-paywalled-immigration-data/</a:t>
            </a:r>
            <a:endParaRPr sz="1400"/>
          </a:p>
          <a:p>
            <a:pPr marL="457200" lvl="0" indent="-317500" rtl="0">
              <a:spcBef>
                <a:spcPts val="0"/>
              </a:spcBef>
              <a:spcAft>
                <a:spcPts val="0"/>
              </a:spcAft>
              <a:buSzPts val="1400"/>
              <a:buChar char="●"/>
            </a:pPr>
            <a:r>
              <a:rPr lang="en" sz="1400" u="sng">
                <a:solidFill>
                  <a:schemeClr val="hlink"/>
                </a:solidFill>
                <a:hlinkClick r:id="rId6"/>
              </a:rPr>
              <a:t>https://www.axios.com/oklahoma-teachers-brace-themselves-6c21da6f-06ef-474c-a2e8-ca84e7d53828.html</a:t>
            </a:r>
            <a:endParaRPr sz="1400"/>
          </a:p>
          <a:p>
            <a:pPr marL="457200" lvl="0" indent="-317500" rtl="0">
              <a:spcBef>
                <a:spcPts val="0"/>
              </a:spcBef>
              <a:spcAft>
                <a:spcPts val="0"/>
              </a:spcAft>
              <a:buSzPts val="1400"/>
              <a:buChar char="●"/>
            </a:pPr>
            <a:r>
              <a:rPr lang="en" sz="1400" u="sng">
                <a:solidFill>
                  <a:schemeClr val="hlink"/>
                </a:solidFill>
                <a:hlinkClick r:id="rId7"/>
              </a:rPr>
              <a:t>https://www.washingtonpost.com/news/dr-gridlock/wp/2018/04/04/more-dogs-die-on-united-than-on-any-other-airline-heres-why</a:t>
            </a:r>
            <a:endParaRPr sz="1400"/>
          </a:p>
          <a:p>
            <a:pPr marL="457200" lvl="0" indent="-317500" rtl="0">
              <a:spcBef>
                <a:spcPts val="0"/>
              </a:spcBef>
              <a:spcAft>
                <a:spcPts val="0"/>
              </a:spcAft>
              <a:buSzPts val="1400"/>
              <a:buChar char="●"/>
            </a:pP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smtClean="0"/>
              <a:t>Then we’ll do some lecture, possibly with some discussion, the timing will depend on the week.</a:t>
            </a:r>
            <a:endParaRPr lang="en-US" sz="3000" dirty="0" smtClean="0"/>
          </a:p>
          <a:p>
            <a:pPr marL="0" lvl="0" indent="0" rtl="0">
              <a:spcBef>
                <a:spcPts val="0"/>
              </a:spcBef>
              <a:spcAft>
                <a:spcPts val="1600"/>
              </a:spcAft>
              <a:buNone/>
            </a:pPr>
            <a:endParaRPr lang="en-US" sz="3000" dirty="0"/>
          </a:p>
          <a:p>
            <a:pPr marL="0" lvl="0" indent="0" rtl="0">
              <a:spcBef>
                <a:spcPts val="0"/>
              </a:spcBef>
              <a:spcAft>
                <a:spcPts val="1600"/>
              </a:spcAft>
              <a:buNone/>
            </a:pPr>
            <a:r>
              <a:rPr lang="en-US" sz="3000" dirty="0" smtClean="0"/>
              <a:t>After that, it’s up to you.</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t>We’re going to take a vote at the end of today’s class </a:t>
            </a:r>
            <a:r>
              <a:rPr lang="mr-IN" sz="3000" dirty="0" smtClean="0"/>
              <a:t>–</a:t>
            </a:r>
            <a:r>
              <a:rPr lang="en-US" sz="3000" dirty="0" smtClean="0"/>
              <a:t> do you want to spend the last part of lessons:</a:t>
            </a:r>
          </a:p>
          <a:p>
            <a:pPr indent="-457200">
              <a:spcAft>
                <a:spcPts val="1600"/>
              </a:spcAft>
            </a:pPr>
            <a:r>
              <a:rPr lang="en-US" sz="3000" i="1" dirty="0" smtClean="0"/>
              <a:t>Working on assignments</a:t>
            </a:r>
            <a:r>
              <a:rPr lang="en-US" sz="3000" dirty="0" smtClean="0"/>
              <a:t> or </a:t>
            </a:r>
            <a:r>
              <a:rPr lang="mr-IN" sz="3000" dirty="0" smtClean="0"/>
              <a:t>…</a:t>
            </a:r>
            <a:endParaRPr lang="en-US" sz="3000" dirty="0" smtClean="0"/>
          </a:p>
          <a:p>
            <a:pPr indent="-457200">
              <a:spcAft>
                <a:spcPts val="1600"/>
              </a:spcAft>
            </a:pPr>
            <a:r>
              <a:rPr lang="en-US" sz="3000" i="1" dirty="0" smtClean="0"/>
              <a:t>Learning to code </a:t>
            </a:r>
          </a:p>
          <a:p>
            <a:pPr indent="-457200">
              <a:spcAft>
                <a:spcPts val="1600"/>
              </a:spcAft>
            </a:pPr>
            <a:endParaRPr sz="3000" dirty="0"/>
          </a:p>
        </p:txBody>
      </p:sp>
    </p:spTree>
    <p:extLst>
      <p:ext uri="{BB962C8B-B14F-4D97-AF65-F5344CB8AC3E}">
        <p14:creationId xmlns:p14="http://schemas.microsoft.com/office/powerpoint/2010/main" val="4206160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a:t>
            </a:r>
            <a:r>
              <a:rPr lang="en" sz="3000" dirty="0" smtClean="0"/>
              <a:t>journalism/data/tech/design.</a:t>
            </a: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Open records, FOIA, some underappreciated databases</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Excel</a:t>
            </a:r>
          </a:p>
          <a:p>
            <a:pPr marL="0" lvl="0" indent="0">
              <a:spcBef>
                <a:spcPts val="0"/>
              </a:spcBef>
              <a:spcAft>
                <a:spcPts val="0"/>
              </a:spcAft>
              <a:buNone/>
            </a:pPr>
            <a:r>
              <a:rPr lang="en-US" sz="3000" dirty="0" smtClean="0"/>
              <a:t>Common pitfalls</a:t>
            </a: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Analyzing data</a:t>
            </a:r>
            <a:endParaRPr lang="en-US" sz="3000" dirty="0"/>
          </a:p>
          <a:p>
            <a:pPr marL="0" lvl="0" indent="0" rtl="0">
              <a:spcBef>
                <a:spcPts val="0"/>
              </a:spcBef>
              <a:spcAft>
                <a:spcPts val="0"/>
              </a:spcAft>
              <a:buNone/>
            </a:pPr>
            <a:endParaRPr lang="en-US" sz="3000" dirty="0" smtClean="0"/>
          </a:p>
          <a:p>
            <a:pPr marL="0" lvl="0" indent="0" rtl="0">
              <a:spcBef>
                <a:spcPts val="0"/>
              </a:spcBef>
              <a:spcAft>
                <a:spcPts val="0"/>
              </a:spcAft>
              <a:buNone/>
            </a:pPr>
            <a:r>
              <a:rPr lang="en-US" sz="3000" dirty="0" smtClean="0"/>
              <a:t>“Interviewing” a dataset</a:t>
            </a:r>
            <a:endParaRPr lang="en-US" sz="3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Data visualization</a:t>
            </a:r>
            <a:endParaRPr lang="en-US" sz="3000" dirty="0"/>
          </a:p>
          <a:p>
            <a:pPr marL="0" lvl="0" indent="0" rtl="0">
              <a:spcBef>
                <a:spcPts val="0"/>
              </a:spcBef>
              <a:spcAft>
                <a:spcPts val="0"/>
              </a:spcAft>
              <a:buNone/>
            </a:pPr>
            <a:endParaRPr lang="en-US" sz="3000" dirty="0"/>
          </a:p>
          <a:p>
            <a:pPr marL="0" lvl="0" indent="0" rtl="0">
              <a:spcBef>
                <a:spcPts val="0"/>
              </a:spcBef>
              <a:spcAft>
                <a:spcPts val="0"/>
              </a:spcAft>
              <a:buNone/>
            </a:pPr>
            <a:r>
              <a:rPr lang="en-US" sz="3000" dirty="0" smtClean="0"/>
              <a:t>How to make charts suck less</a:t>
            </a:r>
          </a:p>
          <a:p>
            <a:pPr marL="0" lvl="0" indent="0" rtl="0">
              <a:spcBef>
                <a:spcPts val="0"/>
              </a:spcBef>
              <a:spcAft>
                <a:spcPts val="0"/>
              </a:spcAft>
              <a:buNone/>
            </a:pPr>
            <a:r>
              <a:rPr lang="en-US" sz="3000" dirty="0" smtClean="0"/>
              <a:t>Easy/free tools</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Presenting/storytelling with </a:t>
            </a:r>
            <a:r>
              <a:rPr lang="en" sz="3000" dirty="0" smtClean="0"/>
              <a:t>data</a:t>
            </a:r>
          </a:p>
          <a:p>
            <a:pPr marL="0" lvl="0" indent="0">
              <a:buNone/>
            </a:pPr>
            <a:endParaRPr lang="en" sz="3000" dirty="0"/>
          </a:p>
          <a:p>
            <a:pPr marL="0" lvl="0" indent="0">
              <a:buNone/>
            </a:pPr>
            <a:r>
              <a:rPr lang="en-US" sz="3000" dirty="0" smtClean="0"/>
              <a:t>Learn some Tableau</a:t>
            </a:r>
          </a:p>
          <a:p>
            <a:pPr marL="0" lvl="0" indent="0">
              <a:buNone/>
            </a:pPr>
            <a:r>
              <a:rPr lang="en-US" sz="3000" dirty="0" smtClean="0"/>
              <a:t>Look at different story forms</a:t>
            </a: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Covering government with data</a:t>
            </a:r>
            <a:endParaRPr lang="en-US" sz="3000" dirty="0"/>
          </a:p>
          <a:p>
            <a:pPr marL="0" lvl="0" indent="0">
              <a:spcBef>
                <a:spcPts val="0"/>
              </a:spcBef>
              <a:spcAft>
                <a:spcPts val="0"/>
              </a:spcAft>
              <a:buNone/>
            </a:pPr>
            <a:endParaRPr lang="en-US" sz="3000" dirty="0" smtClean="0"/>
          </a:p>
          <a:p>
            <a:pPr marL="0" lvl="0" indent="0">
              <a:spcBef>
                <a:spcPts val="0"/>
              </a:spcBef>
              <a:spcAft>
                <a:spcPts val="0"/>
              </a:spcAft>
              <a:buNone/>
            </a:pPr>
            <a:r>
              <a:rPr lang="en-US" sz="3000" dirty="0" smtClean="0"/>
              <a:t>Lobbying</a:t>
            </a:r>
          </a:p>
          <a:p>
            <a:pPr marL="0" lvl="0" indent="0">
              <a:spcBef>
                <a:spcPts val="0"/>
              </a:spcBef>
              <a:spcAft>
                <a:spcPts val="0"/>
              </a:spcAft>
              <a:buNone/>
            </a:pPr>
            <a:r>
              <a:rPr lang="en-US" sz="3000" dirty="0" smtClean="0"/>
              <a:t>Campaign finance</a:t>
            </a:r>
            <a:endParaRPr lang="en-US" sz="3000" dirty="0"/>
          </a:p>
          <a:p>
            <a:pPr marL="0" lvl="0" indent="0">
              <a:spcBef>
                <a:spcPts val="0"/>
              </a:spcBef>
              <a:spcAft>
                <a:spcPts val="0"/>
              </a:spcAft>
              <a:buNone/>
            </a:pPr>
            <a:r>
              <a:rPr lang="en-US" sz="3000" dirty="0" smtClean="0"/>
              <a:t>Congress and federal agencies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What the Hell is an </a:t>
            </a:r>
            <a:r>
              <a:rPr lang="en" sz="3000" dirty="0" smtClean="0"/>
              <a:t>API (and </a:t>
            </a:r>
            <a:r>
              <a:rPr lang="en" sz="3000" dirty="0"/>
              <a:t>other questions I was too afraid to </a:t>
            </a:r>
            <a:r>
              <a:rPr lang="en" sz="3000" dirty="0" smtClean="0"/>
              <a:t>ask)</a:t>
            </a:r>
          </a:p>
          <a:p>
            <a:pPr marL="0" lvl="0" indent="0">
              <a:buNone/>
            </a:pPr>
            <a:endParaRPr lang="en" sz="3000" dirty="0"/>
          </a:p>
          <a:p>
            <a:pPr marL="0" lvl="0" indent="0">
              <a:buNone/>
            </a:pPr>
            <a:r>
              <a:rPr lang="en" sz="3000" dirty="0" smtClean="0"/>
              <a:t>The </a:t>
            </a:r>
            <a:r>
              <a:rPr lang="en" sz="3000" dirty="0"/>
              <a:t>industry standard tools data reporters to use to do their jobs</a:t>
            </a:r>
            <a:endParaRPr sz="3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smtClean="0"/>
              <a:t>BONUS: Other </a:t>
            </a:r>
            <a:r>
              <a:rPr lang="en" sz="3000" dirty="0"/>
              <a:t>things smart people know more about than I </a:t>
            </a:r>
            <a:r>
              <a:rPr lang="en" sz="3000" dirty="0" smtClean="0"/>
              <a:t>do</a:t>
            </a:r>
          </a:p>
          <a:p>
            <a:pPr marL="0" lvl="0" indent="0">
              <a:buNone/>
            </a:pPr>
            <a:endParaRPr lang="en" sz="3000" dirty="0"/>
          </a:p>
          <a:p>
            <a:pPr marL="0" lvl="0" indent="0">
              <a:buNone/>
            </a:pPr>
            <a:r>
              <a:rPr lang="en" sz="3000" dirty="0" smtClean="0"/>
              <a:t>Bringing in guests while I’m traveling</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quiz</a:t>
            </a:r>
            <a:endParaRPr lang="en-US" dirty="0"/>
          </a:p>
        </p:txBody>
      </p:sp>
      <p:sp>
        <p:nvSpPr>
          <p:cNvPr id="3" name="Text Placeholder 2"/>
          <p:cNvSpPr>
            <a:spLocks noGrp="1"/>
          </p:cNvSpPr>
          <p:nvPr>
            <p:ph type="body" idx="1"/>
          </p:nvPr>
        </p:nvSpPr>
        <p:spPr/>
        <p:txBody>
          <a:bodyPr/>
          <a:lstStyle/>
          <a:p>
            <a:r>
              <a:rPr lang="en-US" dirty="0" smtClean="0"/>
              <a:t>To see where we’re at, and to get a benchmark for end-of-quarter improvement</a:t>
            </a:r>
          </a:p>
          <a:p>
            <a:endParaRPr lang="en-US" dirty="0"/>
          </a:p>
          <a:p>
            <a:pPr marL="114300" indent="0">
              <a:buNone/>
            </a:pPr>
            <a:r>
              <a:rPr lang="en-US" dirty="0" smtClean="0">
                <a:solidFill>
                  <a:srgbClr val="FF0000"/>
                </a:solidFill>
              </a:rPr>
              <a:t>LINK TO </a:t>
            </a:r>
            <a:r>
              <a:rPr lang="en-US" smtClean="0">
                <a:solidFill>
                  <a:srgbClr val="FF0000"/>
                </a:solidFill>
              </a:rPr>
              <a:t>GOOGLE FORM</a:t>
            </a:r>
            <a:endParaRPr lang="en-US" dirty="0">
              <a:solidFill>
                <a:srgbClr val="FF0000"/>
              </a:solidFill>
            </a:endParaRPr>
          </a:p>
        </p:txBody>
      </p:sp>
    </p:spTree>
    <p:extLst>
      <p:ext uri="{BB962C8B-B14F-4D97-AF65-F5344CB8AC3E}">
        <p14:creationId xmlns:p14="http://schemas.microsoft.com/office/powerpoint/2010/main" val="3326843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a:t>
            </a:r>
            <a:r>
              <a:rPr lang="en" sz="3600" dirty="0" smtClean="0"/>
              <a:t>1000</a:t>
            </a:r>
            <a:r>
              <a:rPr lang="en-US" sz="3600" dirty="0" smtClean="0"/>
              <a:t>-</a:t>
            </a:r>
            <a:r>
              <a:rPr lang="en" sz="3600" dirty="0" smtClean="0"/>
              <a:t>word </a:t>
            </a:r>
            <a:r>
              <a:rPr lang="en" sz="3600" dirty="0"/>
              <a:t>data story by the end of the quarter. We’ll discuss in more detail in an upcoming class.</a:t>
            </a:r>
            <a:endParaRPr sz="3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Consuming the news</a:t>
            </a:r>
            <a:endParaRPr/>
          </a:p>
          <a:p>
            <a:pPr marL="0" lvl="0" indent="0" rtl="0">
              <a:spcBef>
                <a:spcPts val="1600"/>
              </a:spcBef>
              <a:spcAft>
                <a:spcPts val="1600"/>
              </a:spcAft>
              <a:buNone/>
            </a:pPr>
            <a:r>
              <a:rPr lang="en"/>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0"/>
              </a:spcAft>
              <a:buNone/>
            </a:pPr>
            <a:r>
              <a:rPr lang="en"/>
              <a:t>Participation/attendance: 20%</a:t>
            </a:r>
            <a:endParaRPr/>
          </a:p>
          <a:p>
            <a:pPr marL="0" lvl="0" indent="0" rtl="0">
              <a:spcBef>
                <a:spcPts val="1600"/>
              </a:spcBef>
              <a:spcAft>
                <a:spcPts val="0"/>
              </a:spcAft>
              <a:buNone/>
            </a:pPr>
            <a:r>
              <a:rPr lang="en"/>
              <a:t>In class assignment (becomes homework if you don’t finish): 50%</a:t>
            </a:r>
            <a:endParaRPr/>
          </a:p>
          <a:p>
            <a:pPr marL="0" lvl="0" indent="0" rtl="0">
              <a:spcBef>
                <a:spcPts val="1600"/>
              </a:spcBef>
              <a:spcAft>
                <a:spcPts val="0"/>
              </a:spcAft>
              <a:buNone/>
            </a:pPr>
            <a:r>
              <a:rPr lang="en"/>
              <a:t>Final project: 30%</a:t>
            </a:r>
            <a:endParaRPr/>
          </a:p>
          <a:p>
            <a:pPr marL="0" lvl="0" indent="0" rtl="0">
              <a:spcBef>
                <a:spcPts val="1600"/>
              </a:spcBef>
              <a:spcAft>
                <a:spcPts val="0"/>
              </a:spcAft>
              <a:buNone/>
            </a:pPr>
            <a:endParaRPr/>
          </a:p>
          <a:p>
            <a:pPr marL="0" lvl="0" indent="0" rtl="0">
              <a:spcBef>
                <a:spcPts val="1600"/>
              </a:spcBef>
              <a:spcAft>
                <a:spcPts val="1600"/>
              </a:spcAft>
              <a:buNone/>
            </a:pPr>
            <a:r>
              <a:rPr lang="en"/>
              <a:t>(this is all on the syllabus)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descr="Screen Shot 2017-06-21 at 12.16.00 PM.png"/>
          <p:cNvPicPr preferRelativeResize="0"/>
          <p:nvPr/>
        </p:nvPicPr>
        <p:blipFill>
          <a:blip r:embed="rId3">
            <a:alphaModFix/>
          </a:blip>
          <a:stretch>
            <a:fillRect/>
          </a:stretch>
        </p:blipFill>
        <p:spPr>
          <a:xfrm>
            <a:off x="152400" y="1341350"/>
            <a:ext cx="8839198" cy="333109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smtClean="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smtClean="0"/>
              <a:t>I </a:t>
            </a:r>
            <a:r>
              <a:rPr lang="en" dirty="0"/>
              <a:t>am aware you need to get at least a B- for this class to count towards your degree. If you miss 3 homework assignments, it’s impossible to get a B-, even if you get 100% on everything else. Please do not do this.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1600"/>
              </a:spcAft>
              <a:buNone/>
            </a:pPr>
            <a:r>
              <a:rPr lang="en"/>
              <a:t>Unless otherwise noted, assignments should be written in sentences and paragraphs (not bulletpoints, fragments, etc)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Submitting assignments:</a:t>
            </a:r>
            <a:endParaRPr/>
          </a:p>
          <a:p>
            <a:pPr marL="0" lvl="0" indent="0" rtl="0">
              <a:spcBef>
                <a:spcPts val="1600"/>
              </a:spcBef>
              <a:spcAft>
                <a:spcPts val="1600"/>
              </a:spcAft>
              <a:buNone/>
            </a:pPr>
            <a:r>
              <a:rPr lang="en"/>
              <a:t>Assignments must be submitted on Github. We’ll go into details about how and why later in this lecture. Working on Github is an important skill I want you to leave this class with, so I will not accept homework submitted any other way.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Collaboration:</a:t>
            </a:r>
            <a:endParaRPr/>
          </a:p>
          <a:p>
            <a:pPr marL="0" lvl="0" indent="0" rtl="0">
              <a:spcBef>
                <a:spcPts val="1600"/>
              </a:spcBef>
              <a:spcAft>
                <a:spcPts val="0"/>
              </a:spcAft>
              <a:buNone/>
            </a:pPr>
            <a:r>
              <a:rPr lang="en">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aren unsure.</a:t>
            </a:r>
            <a:endParaRPr>
              <a:solidFill>
                <a:srgbClr val="333333"/>
              </a:solidFill>
              <a:highlight>
                <a:srgbClr val="FFFFFF"/>
              </a:highlight>
            </a:endParaRPr>
          </a:p>
          <a:p>
            <a:pPr marL="0" lvl="0" indent="0" rtl="0">
              <a:spcBef>
                <a:spcPts val="800"/>
              </a:spcBef>
              <a:spcAft>
                <a:spcPts val="16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I often hear people say that github is easy. These people fall into one of three categories:</a:t>
            </a:r>
            <a:endParaRPr sz="3000"/>
          </a:p>
          <a:p>
            <a:pPr marL="457200" lvl="0" indent="-419100" rtl="0">
              <a:spcBef>
                <a:spcPts val="1600"/>
              </a:spcBef>
              <a:spcAft>
                <a:spcPts val="0"/>
              </a:spcAft>
              <a:buSzPts val="3000"/>
              <a:buAutoNum type="arabicPeriod"/>
            </a:pPr>
            <a:r>
              <a:rPr lang="en" sz="3000"/>
              <a:t>People who only know about a very small number of features</a:t>
            </a:r>
            <a:endParaRPr sz="3000"/>
          </a:p>
          <a:p>
            <a:pPr marL="457200" lvl="0" indent="-419100" rtl="0">
              <a:spcBef>
                <a:spcPts val="0"/>
              </a:spcBef>
              <a:spcAft>
                <a:spcPts val="0"/>
              </a:spcAft>
              <a:buSzPts val="3000"/>
              <a:buAutoNum type="arabicPeriod"/>
            </a:pPr>
            <a:r>
              <a:rPr lang="en" sz="3000"/>
              <a:t>Developers at Github</a:t>
            </a:r>
            <a:endParaRPr sz="3000"/>
          </a:p>
          <a:p>
            <a:pPr marL="457200" lvl="0" indent="-419100" rtl="0">
              <a:spcBef>
                <a:spcPts val="0"/>
              </a:spcBef>
              <a:spcAft>
                <a:spcPts val="0"/>
              </a:spcAft>
              <a:buSzPts val="3000"/>
              <a:buAutoNum type="arabicPeriod"/>
            </a:pPr>
            <a:r>
              <a:rPr lang="en" sz="3000"/>
              <a:t>Liars</a:t>
            </a:r>
            <a:endParaRPr sz="3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smtClean="0">
                <a:solidFill>
                  <a:srgbClr val="FF0000"/>
                </a:solidFill>
                <a:highlight>
                  <a:srgbClr val="FFF2CC"/>
                </a:highlight>
              </a:rPr>
              <a:t>story_final_v3_REALFINAL.docx</a:t>
            </a:r>
            <a:r>
              <a:rPr lang="en" sz="3000" dirty="0" smtClean="0">
                <a:solidFill>
                  <a:srgbClr val="FF0000"/>
                </a:solidFill>
                <a:highlight>
                  <a:srgbClr val="FFF2CC"/>
                </a:highlight>
              </a:rPr>
              <a:t> </a:t>
            </a:r>
            <a:r>
              <a:rPr lang="en" sz="3000" dirty="0"/>
              <a:t>again.</a:t>
            </a:r>
            <a:endParaRPr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57" name="Shape 157" descr="Screen Shot 2017-06-21 at 12.24.44 PM.png"/>
          <p:cNvPicPr preferRelativeResize="0"/>
          <p:nvPr/>
        </p:nvPicPr>
        <p:blipFill>
          <a:blip r:embed="rId3">
            <a:alphaModFix/>
          </a:blip>
          <a:stretch>
            <a:fillRect/>
          </a:stretch>
        </p:blipFill>
        <p:spPr>
          <a:xfrm>
            <a:off x="0" y="941348"/>
            <a:ext cx="9143998" cy="326080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smtClean="0"/>
              <a:t>works </a:t>
            </a:r>
            <a:r>
              <a:rPr lang="en" sz="3000" dirty="0" smtClean="0"/>
              <a:t>as </a:t>
            </a:r>
            <a:r>
              <a:rPr lang="en" sz="3000" dirty="0"/>
              <a:t>a backup.</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r>
              <a:rPr lang="en" sz="2400" dirty="0" smtClean="0"/>
              <a:t>?</a:t>
            </a:r>
            <a:endParaRPr lang="en-US" sz="2400" dirty="0" smtClean="0"/>
          </a:p>
          <a:p>
            <a:pPr marL="0" lvl="0" indent="0" rtl="0">
              <a:spcBef>
                <a:spcPts val="0"/>
              </a:spcBef>
              <a:spcAft>
                <a:spcPts val="0"/>
              </a:spcAft>
              <a:buNone/>
            </a:pPr>
            <a:endParaRPr sz="2400" dirty="0"/>
          </a:p>
          <a:p>
            <a:pPr marL="0" lvl="0" indent="0" rtl="0">
              <a:spcBef>
                <a:spcPts val="1600"/>
              </a:spcBef>
              <a:spcAft>
                <a:spcPts val="0"/>
              </a:spcAft>
              <a:buNone/>
            </a:pPr>
            <a:r>
              <a:rPr lang="en-US" sz="2400" dirty="0" err="1" smtClean="0"/>
              <a:t>Github</a:t>
            </a:r>
            <a:r>
              <a:rPr lang="en-US" sz="2400" dirty="0" smtClean="0"/>
              <a:t> is supe</a:t>
            </a:r>
            <a:r>
              <a:rPr lang="en-US" sz="2400" dirty="0" smtClean="0"/>
              <a:t>r smart and does it for you!</a:t>
            </a:r>
          </a:p>
          <a:p>
            <a:pPr marL="0" lvl="0" indent="0" rtl="0">
              <a:spcBef>
                <a:spcPts val="1600"/>
              </a:spcBef>
              <a:spcAft>
                <a:spcPts val="0"/>
              </a:spcAft>
              <a:buNone/>
            </a:pPr>
            <a:r>
              <a:rPr lang="en-US" sz="2400" dirty="0" smtClean="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a:t>So you can use it if that’s what your collaborators are using it (it is the standard in most data/tech orgs)</a:t>
            </a:r>
            <a:endParaRPr sz="3000"/>
          </a:p>
          <a:p>
            <a:pPr marL="457200" lvl="0" indent="-419100" rtl="0">
              <a:spcBef>
                <a:spcPts val="0"/>
              </a:spcBef>
              <a:spcAft>
                <a:spcPts val="0"/>
              </a:spcAft>
              <a:buSzPts val="3000"/>
              <a:buAutoNum type="arabicPeriod"/>
            </a:pPr>
            <a:r>
              <a:rPr lang="en" sz="3000"/>
              <a:t>You might very well find it incredibly useful</a:t>
            </a:r>
            <a:endParaRPr sz="3000"/>
          </a:p>
          <a:p>
            <a:pPr marL="457200" lvl="0" indent="-419100" rtl="0">
              <a:spcBef>
                <a:spcPts val="0"/>
              </a:spcBef>
              <a:spcAft>
                <a:spcPts val="0"/>
              </a:spcAft>
              <a:buSzPts val="3000"/>
              <a:buAutoNum type="arabicPeriod"/>
            </a:pPr>
            <a:r>
              <a:rPr lang="en" sz="3000"/>
              <a:t>It is a portfolio with a certain kind of currency</a:t>
            </a:r>
            <a:endParaRPr sz="300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smtClean="0"/>
              <a:t>Git</a:t>
            </a:r>
            <a:r>
              <a:rPr lang="en-US" dirty="0" smtClean="0"/>
              <a:t>/</a:t>
            </a:r>
            <a:r>
              <a:rPr lang="en" dirty="0" smtClean="0"/>
              <a:t>Github</a:t>
            </a:r>
            <a:r>
              <a:rPr lang="en" dirty="0"/>
              <a:t>: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a:t>
            </a:r>
            <a:r>
              <a:rPr lang="en" sz="3000" dirty="0" smtClean="0"/>
              <a:t>computer</a:t>
            </a:r>
            <a:r>
              <a:rPr lang="en-US" sz="3000" dirty="0" smtClean="0"/>
              <a:t>, keep track of all your changes</a:t>
            </a:r>
            <a:r>
              <a:rPr lang="en" sz="3000" dirty="0" smtClean="0"/>
              <a:t> </a:t>
            </a:r>
            <a:r>
              <a:rPr lang="en" sz="3000" dirty="0"/>
              <a:t>and sync your work with github account. We’ll get set up to do that in the next few steps.</a:t>
            </a:r>
            <a:endParaRPr sz="3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Go ahead and make an account if you haven’t before. </a:t>
            </a:r>
            <a:endParaRPr sz="3000"/>
          </a:p>
          <a:p>
            <a:pPr marL="0" lvl="0" indent="0" rtl="0">
              <a:spcBef>
                <a:spcPts val="1600"/>
              </a:spcBef>
              <a:spcAft>
                <a:spcPts val="1600"/>
              </a:spcAft>
              <a:buNone/>
            </a:pPr>
            <a:r>
              <a:rPr lang="en" sz="3000"/>
              <a:t>https://github.com/</a:t>
            </a:r>
            <a:endParaRPr sz="300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smtClean="0"/>
              <a:t>right</a:t>
            </a:r>
            <a:r>
              <a:rPr lang="en" sz="3000" dirty="0" smtClean="0"/>
              <a:t> </a:t>
            </a:r>
            <a:r>
              <a:rPr lang="en" sz="3000" dirty="0"/>
              <a:t>corner, click the plus sign, and go to “new repository”. This one will be where you submit your homework. Please call it </a:t>
            </a:r>
            <a:r>
              <a:rPr lang="en" sz="3000" dirty="0">
                <a:highlight>
                  <a:srgbClr val="FFF2CC"/>
                </a:highlight>
              </a:rPr>
              <a:t>digitalframeworks</a:t>
            </a:r>
            <a:r>
              <a:rPr lang="en" sz="3000" dirty="0"/>
              <a:t> (so I can find it easily)</a:t>
            </a:r>
            <a:endParaRPr sz="3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986200"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761525" y="1657500"/>
            <a:ext cx="2210100"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Call your repository </a:t>
            </a:r>
            <a:r>
              <a:rPr lang="en" i="1"/>
              <a:t>digitalframeworks</a:t>
            </a:r>
            <a:endParaRPr i="1"/>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647" name="Shape 64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need to know where to find your repo!</a:t>
            </a:r>
            <a:endParaRPr sz="3000" dirty="0"/>
          </a:p>
          <a:p>
            <a:pPr marL="0" lvl="0" indent="0" rtl="0">
              <a:spcBef>
                <a:spcPts val="1600"/>
              </a:spcBef>
              <a:spcAft>
                <a:spcPts val="0"/>
              </a:spcAft>
              <a:buNone/>
            </a:pPr>
            <a:r>
              <a:rPr lang="en" sz="3000" dirty="0"/>
              <a:t>Add </a:t>
            </a:r>
            <a:r>
              <a:rPr lang="en-US" sz="3000" dirty="0" smtClean="0"/>
              <a:t>a link your repo</a:t>
            </a:r>
            <a:r>
              <a:rPr lang="en" sz="3000" dirty="0" smtClean="0"/>
              <a:t> </a:t>
            </a:r>
            <a:r>
              <a:rPr lang="en" sz="3000" dirty="0"/>
              <a:t>to this google sheet</a:t>
            </a:r>
            <a:r>
              <a:rPr lang="en" sz="3000" dirty="0" smtClean="0"/>
              <a:t>:</a:t>
            </a:r>
            <a:endParaRPr lang="en-US" sz="3000" dirty="0" smtClean="0"/>
          </a:p>
          <a:p>
            <a:pPr marL="0" lvl="0" indent="0" rtl="0">
              <a:spcBef>
                <a:spcPts val="1600"/>
              </a:spcBef>
              <a:spcAft>
                <a:spcPts val="0"/>
              </a:spcAft>
              <a:buNone/>
            </a:pPr>
            <a:r>
              <a:rPr lang="en-US" sz="3000" dirty="0" smtClean="0">
                <a:solidFill>
                  <a:srgbClr val="FF0000"/>
                </a:solidFill>
              </a:rPr>
              <a:t>NEED TO ADD LINK</a:t>
            </a:r>
            <a:endParaRPr sz="3000" dirty="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We’ll be writing our assignments in Markdown.</a:t>
            </a:r>
            <a:endParaRPr sz="3000"/>
          </a:p>
          <a:p>
            <a:pPr marL="0" lvl="0" indent="0">
              <a:spcBef>
                <a:spcPts val="1600"/>
              </a:spcBef>
              <a:spcAft>
                <a:spcPts val="0"/>
              </a:spcAft>
              <a:buNone/>
            </a:pPr>
            <a:r>
              <a:rPr lang="en" sz="3000"/>
              <a:t>Markdown is a markup language</a:t>
            </a:r>
            <a:endParaRPr sz="3000"/>
          </a:p>
          <a:p>
            <a:pPr marL="0" lvl="0" indent="0" rtl="0">
              <a:spcBef>
                <a:spcPts val="1600"/>
              </a:spcBef>
              <a:spcAft>
                <a:spcPts val="0"/>
              </a:spcAft>
              <a:buNone/>
            </a:pPr>
            <a:r>
              <a:rPr lang="en" sz="3000"/>
              <a:t>Anyone familiar with other markup languages?</a:t>
            </a:r>
            <a:endParaRPr sz="3000"/>
          </a:p>
          <a:p>
            <a:pPr marL="0" lvl="0" indent="0" rtl="0">
              <a:spcBef>
                <a:spcPts val="1600"/>
              </a:spcBef>
              <a:spcAft>
                <a:spcPts val="1600"/>
              </a:spcAft>
              <a:buNone/>
            </a:pPr>
            <a:endParaRPr sz="3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78" name="Shape 178" descr="Screen Shot 2017-06-21 at 12.35.07 PM.png"/>
          <p:cNvPicPr preferRelativeResize="0"/>
          <p:nvPr/>
        </p:nvPicPr>
        <p:blipFill>
          <a:blip r:embed="rId3">
            <a:alphaModFix/>
          </a:blip>
          <a:stretch>
            <a:fillRect/>
          </a:stretch>
        </p:blipFill>
        <p:spPr>
          <a:xfrm>
            <a:off x="0" y="203454"/>
            <a:ext cx="9144000" cy="473659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a:t>
            </a:r>
            <a:r>
              <a:rPr lang="en" sz="3000" dirty="0" smtClean="0"/>
              <a:t>read</a:t>
            </a:r>
            <a:r>
              <a:rPr lang="en-US" sz="3000" dirty="0" smtClean="0"/>
              <a:t> and write</a:t>
            </a:r>
            <a:endParaRPr sz="3000" dirty="0" smtClean="0"/>
          </a:p>
          <a:p>
            <a:pPr marL="457200" lvl="0" indent="-419100" rtl="0">
              <a:spcBef>
                <a:spcPts val="0"/>
              </a:spcBef>
              <a:spcAft>
                <a:spcPts val="0"/>
              </a:spcAft>
              <a:buSzPts val="3000"/>
              <a:buChar char="●"/>
            </a:pPr>
            <a:r>
              <a:rPr lang="en" sz="3000" dirty="0" smtClean="0"/>
              <a:t>If </a:t>
            </a:r>
            <a:r>
              <a:rPr lang="en" sz="3000" dirty="0"/>
              <a:t>you ever work on a data or tech project, even as a non-tech person, it’s likely what instructions/documentation are written 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r>
              <a:rPr lang="en-US" dirty="0" smtClean="0"/>
              <a:t># Digital frameworks </a:t>
            </a:r>
            <a:r>
              <a:rPr lang="mr-IN" dirty="0" smtClean="0"/>
              <a:t>–</a:t>
            </a:r>
            <a:r>
              <a:rPr lang="en-US" dirty="0" smtClean="0"/>
              <a:t> Summer 2018</a:t>
            </a:r>
          </a:p>
          <a:p>
            <a:r>
              <a:rPr lang="en-US" dirty="0" smtClean="0"/>
              <a:t>### By Sean McMinn</a:t>
            </a:r>
          </a:p>
          <a:p>
            <a:r>
              <a:rPr lang="en-US" dirty="0" smtClean="0"/>
              <a:t>Some description you want to put to tell people what your repository is</a:t>
            </a:r>
            <a:endParaRPr lang="en-US" dirty="0"/>
          </a:p>
        </p:txBody>
      </p:sp>
    </p:spTree>
    <p:extLst>
      <p:ext uri="{BB962C8B-B14F-4D97-AF65-F5344CB8AC3E}">
        <p14:creationId xmlns:p14="http://schemas.microsoft.com/office/powerpoint/2010/main" val="481539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4" name="Text Placeholder 3"/>
          <p:cNvSpPr>
            <a:spLocks noGrp="1"/>
          </p:cNvSpPr>
          <p:nvPr>
            <p:ph type="body" idx="1"/>
          </p:nvPr>
        </p:nvSpPr>
        <p:spPr/>
        <p:txBody>
          <a:bodyPr/>
          <a:lstStyle/>
          <a:p>
            <a:r>
              <a:rPr lang="en-US" dirty="0" smtClean="0">
                <a:solidFill>
                  <a:srgbClr val="FF0000"/>
                </a:solidFill>
              </a:rPr>
              <a:t>Screenshot of what this looks like rendered in </a:t>
            </a:r>
            <a:r>
              <a:rPr lang="en-US" dirty="0" err="1" smtClean="0">
                <a:solidFill>
                  <a:srgbClr val="FF0000"/>
                </a:solidFill>
              </a:rPr>
              <a:t>github</a:t>
            </a:r>
            <a:endParaRPr lang="en-US" dirty="0">
              <a:solidFill>
                <a:srgbClr val="FF0000"/>
              </a:solidFill>
            </a:endParaRPr>
          </a:p>
        </p:txBody>
      </p:sp>
    </p:spTree>
    <p:extLst>
      <p:ext uri="{BB962C8B-B14F-4D97-AF65-F5344CB8AC3E}">
        <p14:creationId xmlns:p14="http://schemas.microsoft.com/office/powerpoint/2010/main" val="3205997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Emphasis</a:t>
            </a:r>
            <a:endParaRPr sz="3000"/>
          </a:p>
          <a:p>
            <a:pPr marL="0" lvl="0" indent="0">
              <a:spcBef>
                <a:spcPts val="1600"/>
              </a:spcBef>
              <a:spcAft>
                <a:spcPts val="0"/>
              </a:spcAft>
              <a:buNone/>
            </a:pPr>
            <a:r>
              <a:rPr lang="en" sz="3000"/>
              <a:t>*this text is italic*</a:t>
            </a:r>
            <a:endParaRPr sz="3000"/>
          </a:p>
          <a:p>
            <a:pPr marL="0" lvl="0" indent="0">
              <a:spcBef>
                <a:spcPts val="1600"/>
              </a:spcBef>
              <a:spcAft>
                <a:spcPts val="0"/>
              </a:spcAft>
              <a:buNone/>
            </a:pPr>
            <a:r>
              <a:rPr lang="en" sz="3000"/>
              <a:t>_this text is ALSO italic_</a:t>
            </a:r>
            <a:endParaRPr sz="3000"/>
          </a:p>
          <a:p>
            <a:pPr marL="0" lvl="0" indent="0" rtl="0">
              <a:spcBef>
                <a:spcPts val="1600"/>
              </a:spcBef>
              <a:spcAft>
                <a:spcPts val="1600"/>
              </a:spcAft>
              <a:buNone/>
            </a:pPr>
            <a:endParaRPr sz="3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Emphasis</a:t>
            </a:r>
            <a:endParaRPr sz="3000"/>
          </a:p>
          <a:p>
            <a:pPr marL="0" lvl="0" indent="0">
              <a:spcBef>
                <a:spcPts val="1600"/>
              </a:spcBef>
              <a:spcAft>
                <a:spcPts val="0"/>
              </a:spcAft>
              <a:buNone/>
            </a:pPr>
            <a:r>
              <a:rPr lang="en" sz="3000"/>
              <a:t>**this text is bold**</a:t>
            </a:r>
            <a:endParaRPr sz="3000"/>
          </a:p>
          <a:p>
            <a:pPr marL="0" lvl="0" indent="0" rtl="0">
              <a:spcBef>
                <a:spcPts val="1600"/>
              </a:spcBef>
              <a:spcAft>
                <a:spcPts val="0"/>
              </a:spcAft>
              <a:buNone/>
            </a:pPr>
            <a:r>
              <a:rPr lang="en" sz="3000"/>
              <a:t>__this text is also bold__</a:t>
            </a:r>
            <a:endParaRPr sz="3000"/>
          </a:p>
          <a:p>
            <a:pPr marL="0" lvl="0" indent="0" rtl="0">
              <a:spcBef>
                <a:spcPts val="1600"/>
              </a:spcBef>
              <a:spcAft>
                <a:spcPts val="1600"/>
              </a:spcAft>
              <a:buNone/>
            </a:pP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Emphasis</a:t>
            </a:r>
            <a:endParaRPr sz="3000"/>
          </a:p>
          <a:p>
            <a:pPr marL="0" lvl="0" indent="0">
              <a:spcBef>
                <a:spcPts val="1600"/>
              </a:spcBef>
              <a:spcAft>
                <a:spcPts val="0"/>
              </a:spcAft>
              <a:buNone/>
            </a:pPr>
            <a:r>
              <a:rPr lang="en" sz="3000"/>
              <a:t>*this text is italic __but this part is also bold__!*</a:t>
            </a:r>
            <a:endParaRPr sz="3000"/>
          </a:p>
          <a:p>
            <a:pPr marL="0" lvl="0" indent="0" rtl="0">
              <a:spcBef>
                <a:spcPts val="1600"/>
              </a:spcBef>
              <a:spcAft>
                <a:spcPts val="0"/>
              </a:spcAft>
              <a:buNone/>
            </a:pPr>
            <a:r>
              <a:rPr lang="en" sz="3000"/>
              <a:t>**this text is bold _but this part is also italic_!**</a:t>
            </a:r>
            <a:endParaRPr sz="3000"/>
          </a:p>
          <a:p>
            <a:pPr marL="0" lvl="0" indent="0" rtl="0">
              <a:spcBef>
                <a:spcPts val="1600"/>
              </a:spcBef>
              <a:spcAft>
                <a:spcPts val="1600"/>
              </a:spcAft>
              <a:buNone/>
            </a:pPr>
            <a:endParaRPr sz="3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solidFill>
                  <a:srgbClr val="FF0000"/>
                </a:solidFill>
              </a:rPr>
              <a:t>What the rendered table looks like in </a:t>
            </a:r>
            <a:r>
              <a:rPr lang="en-US" sz="3000" dirty="0" err="1" smtClean="0">
                <a:solidFill>
                  <a:srgbClr val="FF0000"/>
                </a:solidFill>
              </a:rPr>
              <a:t>github</a:t>
            </a:r>
            <a:endParaRPr sz="3000" dirty="0">
              <a:solidFill>
                <a:srgbClr val="FF0000"/>
              </a:solidFill>
            </a:endParaRPr>
          </a:p>
        </p:txBody>
      </p:sp>
    </p:spTree>
    <p:extLst>
      <p:ext uri="{BB962C8B-B14F-4D97-AF65-F5344CB8AC3E}">
        <p14:creationId xmlns:p14="http://schemas.microsoft.com/office/powerpoint/2010/main" val="216496703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 as a markdown file on github with the title assignment1.md (or assignment2.md, etc).</a:t>
            </a:r>
            <a:endParaRPr sz="3000" dirty="0"/>
          </a:p>
          <a:p>
            <a:pPr marL="0" lvl="0" indent="0" rtl="0">
              <a:spcBef>
                <a:spcPts val="1600"/>
              </a:spcBef>
              <a:spcAft>
                <a:spcPts val="1600"/>
              </a:spcAft>
              <a:buNone/>
            </a:pPr>
            <a:endParaRPr lang="en-US" sz="3000" dirty="0" smtClean="0"/>
          </a:p>
          <a:p>
            <a:pPr marL="0" lvl="0" indent="0" rtl="0">
              <a:spcBef>
                <a:spcPts val="1600"/>
              </a:spcBef>
              <a:spcAft>
                <a:spcPts val="1600"/>
              </a:spcAft>
              <a:buNone/>
            </a:pPr>
            <a:r>
              <a:rPr lang="en-US" sz="2800" dirty="0" smtClean="0"/>
              <a:t>(Your final story you’ll turn into me a different way)</a:t>
            </a:r>
            <a:endParaRPr lang="en-US" sz="2800" dirty="0" smtClean="0"/>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a:t>
            </a:r>
            <a:r>
              <a:rPr lang="en" sz="3000" dirty="0"/>
              <a:t>come up with two final project ideas, </a:t>
            </a:r>
            <a:r>
              <a:rPr lang="en" sz="3000" dirty="0" smtClean="0"/>
              <a:t>and complete our first </a:t>
            </a:r>
            <a:r>
              <a:rPr lang="en" sz="3000" dirty="0"/>
              <a:t>data reporting </a:t>
            </a:r>
            <a:r>
              <a:rPr lang="en" sz="3000" dirty="0" smtClean="0"/>
              <a:t>critiques </a:t>
            </a:r>
            <a:r>
              <a:rPr lang="en" sz="3000" dirty="0"/>
              <a:t>on a published data story related to each topic</a:t>
            </a:r>
            <a:endParaRPr sz="3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0" name="Shape 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0"/>
              </a:spcAft>
              <a:buNone/>
            </a:pPr>
            <a:r>
              <a:rPr lang="en" sz="3000" dirty="0"/>
              <a:t>(after that, you may get started looking for </a:t>
            </a:r>
            <a:r>
              <a:rPr lang="en-US" sz="3000" dirty="0" smtClean="0"/>
              <a:t>stories on your own</a:t>
            </a:r>
            <a:r>
              <a:rPr lang="en" sz="3000" dirty="0" smtClean="0"/>
              <a:t>)</a:t>
            </a:r>
            <a:endParaRPr sz="3000" dirty="0"/>
          </a:p>
          <a:p>
            <a:pPr marL="0" lvl="0" indent="0" rtl="0">
              <a:spcBef>
                <a:spcPts val="1600"/>
              </a:spcBef>
              <a:spcAft>
                <a:spcPts val="1600"/>
              </a:spcAft>
              <a:buNone/>
            </a:pPr>
            <a:endParaRPr sz="30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you’ve committed, you can edit again. First click the file (if you’re on the main page). Then click the edit button.</a:t>
            </a:r>
            <a:endParaRPr/>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t>A lot of what data journalists do, we do with code. </a:t>
            </a:r>
          </a:p>
          <a:p>
            <a:r>
              <a:rPr lang="en-US" sz="2800" dirty="0" smtClean="0"/>
              <a:t>I’d enjoy teaching it, but it’s up to you how you want to spend the last portion of each class.</a:t>
            </a:r>
          </a:p>
          <a:p>
            <a:r>
              <a:rPr lang="en-US" sz="2800" dirty="0" smtClean="0"/>
              <a:t>Either way, your grade will NOT be based on coding work in the class</a:t>
            </a:r>
            <a:endParaRPr lang="en-US" sz="2800" dirty="0"/>
          </a:p>
        </p:txBody>
      </p:sp>
    </p:spTree>
    <p:extLst>
      <p:ext uri="{BB962C8B-B14F-4D97-AF65-F5344CB8AC3E}">
        <p14:creationId xmlns:p14="http://schemas.microsoft.com/office/powerpoint/2010/main" val="4907762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solidFill>
                  <a:srgbClr val="FF0000"/>
                </a:solidFill>
              </a:rPr>
              <a:t>Link to </a:t>
            </a:r>
            <a:r>
              <a:rPr lang="en-US" sz="2800" dirty="0" err="1" smtClean="0">
                <a:solidFill>
                  <a:srgbClr val="FF0000"/>
                </a:solidFill>
              </a:rPr>
              <a:t>google</a:t>
            </a:r>
            <a:r>
              <a:rPr lang="en-US" sz="2800" dirty="0" smtClean="0">
                <a:solidFill>
                  <a:srgbClr val="FF0000"/>
                </a:solidFill>
              </a:rPr>
              <a:t> form</a:t>
            </a:r>
            <a:endParaRPr lang="en-US" sz="2800" dirty="0">
              <a:solidFill>
                <a:srgbClr val="FF0000"/>
              </a:solidFill>
            </a:endParaRPr>
          </a:p>
        </p:txBody>
      </p:sp>
    </p:spTree>
    <p:extLst>
      <p:ext uri="{BB962C8B-B14F-4D97-AF65-F5344CB8AC3E}">
        <p14:creationId xmlns:p14="http://schemas.microsoft.com/office/powerpoint/2010/main" val="104007395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7091</TotalTime>
  <Words>3657</Words>
  <Application>Microsoft Macintosh PowerPoint</Application>
  <PresentationFormat>On-screen Show (16:9)</PresentationFormat>
  <Paragraphs>296</Paragraphs>
  <Slides>96</Slides>
  <Notes>91</Notes>
  <HiddenSlides>0</HiddenSlides>
  <MMClips>0</MMClips>
  <ScaleCrop>false</ScaleCrop>
  <HeadingPairs>
    <vt:vector size="4" baseType="variant">
      <vt:variant>
        <vt:lpstr>Theme</vt:lpstr>
      </vt:variant>
      <vt:variant>
        <vt:i4>2</vt:i4>
      </vt:variant>
      <vt:variant>
        <vt:lpstr>Slide Titles</vt:lpstr>
      </vt:variant>
      <vt:variant>
        <vt:i4>96</vt:i4>
      </vt:variant>
    </vt:vector>
  </HeadingPairs>
  <TitlesOfParts>
    <vt:vector size="98" baseType="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Data Stories</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An HTML example</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lpstr>Now for the vote</vt:lpstr>
      <vt:lpstr>Now for the vote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16</cp:revision>
  <dcterms:modified xsi:type="dcterms:W3CDTF">2018-06-15T19:29:01Z</dcterms:modified>
</cp:coreProperties>
</file>